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7" r:id="rId1"/>
    <p:sldMasterId id="2147484927" r:id="rId2"/>
  </p:sldMasterIdLst>
  <p:notesMasterIdLst>
    <p:notesMasterId r:id="rId4"/>
  </p:notesMasterIdLst>
  <p:handoutMasterIdLst>
    <p:handoutMasterId r:id="rId5"/>
  </p:handoutMasterIdLst>
  <p:sldIdLst>
    <p:sldId id="3525" r:id="rId3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eda7889aa6b4c5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B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14" autoAdjust="0"/>
    <p:restoredTop sz="94038" autoAdjust="0"/>
  </p:normalViewPr>
  <p:slideViewPr>
    <p:cSldViewPr>
      <p:cViewPr varScale="1">
        <p:scale>
          <a:sx n="87" d="100"/>
          <a:sy n="87" d="100"/>
        </p:scale>
        <p:origin x="102" y="342"/>
      </p:cViewPr>
      <p:guideLst>
        <p:guide orient="horz" pos="13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1204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788C41-504B-4A57-BBCB-E225F56C2435}" type="datetimeFigureOut">
              <a:rPr lang="ja-JP" altLang="en-US"/>
              <a:pPr>
                <a:defRPr/>
              </a:pPr>
              <a:t>2024/3/4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1204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08AE00B-F467-4F9B-BB3D-4B6B5ECD1E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373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204" y="1"/>
            <a:ext cx="2985353" cy="500935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D86364-DE41-46AD-BD65-925F96289854}" type="datetimeFigureOut">
              <a:rPr lang="ja-JP" altLang="en-US"/>
              <a:pPr>
                <a:defRPr/>
              </a:pPr>
              <a:t>2024/3/4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7" tIns="46549" rIns="93097" bIns="4654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693" y="4759687"/>
            <a:ext cx="5512780" cy="4510015"/>
          </a:xfrm>
          <a:prstGeom prst="rect">
            <a:avLst/>
          </a:prstGeom>
        </p:spPr>
        <p:txBody>
          <a:bodyPr vert="horz" lIns="93097" tIns="46549" rIns="93097" bIns="4654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204" y="9517767"/>
            <a:ext cx="2985353" cy="50093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3B011-7E4A-4705-BCCF-E9B1F644F3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33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0069">
              <a:defRPr/>
            </a:pPr>
            <a:fld id="{A23CDE01-9FEB-4655-80D5-3EAD1A450202}" type="slidenum">
              <a:rPr lang="en-US" altLang="ja-JP">
                <a:solidFill>
                  <a:prstClr val="black"/>
                </a:solidFill>
              </a:rPr>
              <a:pPr defTabSz="920069">
                <a:defRPr/>
              </a:pPr>
              <a:t>1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57238"/>
            <a:ext cx="5048250" cy="37861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897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9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C06-0B1B-4CB4-863B-147F4220C2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09104-24B7-4C52-9321-0EA840EC5A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65"/>
            <a:ext cx="2227263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6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1A75-51FE-41DF-A124-384334C7DA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8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9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F038-D863-4847-B32B-9260EF6CAA15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86492-1C5E-4BA7-BA2F-172F29759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662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0354-9A0C-4D0E-AE12-2216ED80F57C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9245-61CC-4024-BC86-8E4943ADB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3892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7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F873-D674-4812-83BB-9E99B99AB694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DC60-2783-4037-9AE0-97CA2D97D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715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172-C761-4800-9F8A-CFEC490410BF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1CFE-BDFB-4197-A931-745A5E275B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7582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FF9AB-BEDB-48B0-BCDB-DF39836F5DCB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3E44-B6A1-44CA-9FB9-93E53D886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2900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31CE9-A2B5-4EC8-93CC-53130E4357DA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3410-4807-4184-9ACB-F3BE5186A0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683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1C7B-2804-4F78-A198-449ED7AC9D90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870B-8049-43F6-8FC8-BAFCAC295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5474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24BA-5170-4000-9FC3-4A373B68002D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BD2A-4A51-4389-BDA9-06BDB169C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616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0DC-C5D0-4EBD-B05F-2785AE3A8D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90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8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E6B7-F855-4CE1-811D-778D0875CFD1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05EA7-5809-453E-A43E-9D19AD556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2599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D0EF-8EDB-464E-91C3-864A1F449535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2416-F1D3-4FDB-9AF6-C2F5B500B7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3302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EFD3-2157-4849-85A4-FD2543BEF60E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EA94-E9B2-4061-9825-E39946E41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780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7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1B8A-D271-4358-A949-8DCF81D539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6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31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57" y="1600231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EA54-8C9F-42D2-86C9-A8B9BC7DBB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1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51CF-7FE7-4172-86D0-F14624BB2F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9B6E-4D9C-4D02-91D5-4F7AD2489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8CEE-78DA-4C40-999C-8C5278E56D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0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5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45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6FAD-B1F0-4415-9B4D-C0BC188464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8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801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DF0F-EE8D-48C8-BCD0-31F0BDDD2E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8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6" y="1600231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2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B6FA8322-4BC3-4340-9CE1-F091BCDEF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2024/3/4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21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73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8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</p:sldLayoutIdLst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097447A-93E6-4CE9-993D-71F271E81474}" type="datetime1">
              <a:rPr lang="ja-JP" altLang="en-US" smtClean="0"/>
              <a:t>2024/3/4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F07A174-C31B-4B13-8F6C-B3A1101A8E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688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28" r:id="rId1"/>
    <p:sldLayoutId id="2147484929" r:id="rId2"/>
    <p:sldLayoutId id="2147484930" r:id="rId3"/>
    <p:sldLayoutId id="2147484931" r:id="rId4"/>
    <p:sldLayoutId id="2147484932" r:id="rId5"/>
    <p:sldLayoutId id="2147484933" r:id="rId6"/>
    <p:sldLayoutId id="2147484934" r:id="rId7"/>
    <p:sldLayoutId id="2147484935" r:id="rId8"/>
    <p:sldLayoutId id="2147484936" r:id="rId9"/>
    <p:sldLayoutId id="2147484937" r:id="rId10"/>
    <p:sldLayoutId id="214748493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2">
            <a:extLst>
              <a:ext uri="{FF2B5EF4-FFF2-40B4-BE49-F238E27FC236}">
                <a16:creationId xmlns:a16="http://schemas.microsoft.com/office/drawing/2014/main" xmlns="" id="{0449A0EC-D338-41EA-A611-0ADBC02A3736}"/>
              </a:ext>
            </a:extLst>
          </p:cNvPr>
          <p:cNvSpPr txBox="1">
            <a:spLocks/>
          </p:cNvSpPr>
          <p:nvPr/>
        </p:nvSpPr>
        <p:spPr bwMode="auto">
          <a:xfrm>
            <a:off x="0" y="-27385"/>
            <a:ext cx="9144000" cy="977271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【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演習</a:t>
            </a: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3】 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地域で起こっている「認知症当事者にとって不利益なこと」をいくつか挙げてみよう。そして、その中から解決したいテーマを１つ絞ってみよう。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j-cs"/>
            </a:endParaRPr>
          </a:p>
        </p:txBody>
      </p:sp>
      <p:graphicFrame>
        <p:nvGraphicFramePr>
          <p:cNvPr id="6" name="表 21">
            <a:extLst>
              <a:ext uri="{FF2B5EF4-FFF2-40B4-BE49-F238E27FC236}">
                <a16:creationId xmlns:a16="http://schemas.microsoft.com/office/drawing/2014/main" xmlns="" id="{69D0C0D1-3D02-428B-ADB4-89CB4082D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701959"/>
              </p:ext>
            </p:extLst>
          </p:nvPr>
        </p:nvGraphicFramePr>
        <p:xfrm>
          <a:off x="517329" y="1387657"/>
          <a:ext cx="8148851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328">
                  <a:extLst>
                    <a:ext uri="{9D8B030D-6E8A-4147-A177-3AD203B41FA5}">
                      <a16:colId xmlns:a16="http://schemas.microsoft.com/office/drawing/2014/main" xmlns="" val="962587068"/>
                    </a:ext>
                  </a:extLst>
                </a:gridCol>
                <a:gridCol w="6539523">
                  <a:extLst>
                    <a:ext uri="{9D8B030D-6E8A-4147-A177-3AD203B41FA5}">
                      <a16:colId xmlns:a16="http://schemas.microsoft.com/office/drawing/2014/main" xmlns="" val="22249045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地域で</a:t>
                      </a:r>
                      <a:endParaRPr kumimoji="1" lang="en-US" altLang="ja-JP" sz="1500" b="1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起こっていること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Times New Roman" panose="02020603050405020304" pitchFamily="18" charset="0"/>
                        </a:rPr>
                        <a:t>・大変な状態・状況になってから、地域包括支援センターに相談に来るケースが多い。もっと早い段階から相談してもらえれば、いろんな対応が考えられたのに。</a:t>
                      </a: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9323668"/>
                  </a:ext>
                </a:extLst>
              </a:tr>
            </a:tbl>
          </a:graphicData>
        </a:graphic>
      </p:graphicFrame>
      <p:sp>
        <p:nvSpPr>
          <p:cNvPr id="8" name="矢印: 下 7">
            <a:extLst>
              <a:ext uri="{FF2B5EF4-FFF2-40B4-BE49-F238E27FC236}">
                <a16:creationId xmlns:a16="http://schemas.microsoft.com/office/drawing/2014/main" xmlns="" id="{79F2BC28-DDD3-51E7-3952-2622C6C7A77F}"/>
              </a:ext>
            </a:extLst>
          </p:cNvPr>
          <p:cNvSpPr/>
          <p:nvPr/>
        </p:nvSpPr>
        <p:spPr>
          <a:xfrm>
            <a:off x="4086795" y="2002552"/>
            <a:ext cx="936104" cy="2160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graphicFrame>
        <p:nvGraphicFramePr>
          <p:cNvPr id="9" name="表 21">
            <a:extLst>
              <a:ext uri="{FF2B5EF4-FFF2-40B4-BE49-F238E27FC236}">
                <a16:creationId xmlns:a16="http://schemas.microsoft.com/office/drawing/2014/main" xmlns="" id="{FD304C17-EC80-F11C-5BDB-A1CFA19E0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932739"/>
              </p:ext>
            </p:extLst>
          </p:nvPr>
        </p:nvGraphicFramePr>
        <p:xfrm>
          <a:off x="483320" y="2260643"/>
          <a:ext cx="8182860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44">
                  <a:extLst>
                    <a:ext uri="{9D8B030D-6E8A-4147-A177-3AD203B41FA5}">
                      <a16:colId xmlns:a16="http://schemas.microsoft.com/office/drawing/2014/main" xmlns="" val="962587068"/>
                    </a:ext>
                  </a:extLst>
                </a:gridCol>
                <a:gridCol w="6566816">
                  <a:extLst>
                    <a:ext uri="{9D8B030D-6E8A-4147-A177-3AD203B41FA5}">
                      <a16:colId xmlns:a16="http://schemas.microsoft.com/office/drawing/2014/main" xmlns="" val="22249045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解決したいテーマ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1500" b="1" dirty="0">
                          <a:solidFill>
                            <a:srgbClr val="7030A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Times New Roman" panose="02020603050405020304" pitchFamily="18" charset="0"/>
                        </a:rPr>
                        <a:t>・早い段階から相談される状況を作るにはどうしたらよいか？</a:t>
                      </a: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9323668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02CF30A9-E29D-4979-33FA-3C3CC451E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1008152"/>
            <a:ext cx="1817353" cy="27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＜テーマの設定例＞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xmlns="" id="{64660CEA-6642-F9BB-B382-B8A27AF1707C}"/>
              </a:ext>
            </a:extLst>
          </p:cNvPr>
          <p:cNvCxnSpPr/>
          <p:nvPr/>
        </p:nvCxnSpPr>
        <p:spPr>
          <a:xfrm>
            <a:off x="467544" y="2924944"/>
            <a:ext cx="8352928" cy="0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21">
            <a:extLst>
              <a:ext uri="{FF2B5EF4-FFF2-40B4-BE49-F238E27FC236}">
                <a16:creationId xmlns:a16="http://schemas.microsoft.com/office/drawing/2014/main" xmlns="" id="{5699A090-3303-8F30-1E18-8E561F743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970909"/>
              </p:ext>
            </p:extLst>
          </p:nvPr>
        </p:nvGraphicFramePr>
        <p:xfrm>
          <a:off x="446996" y="3843888"/>
          <a:ext cx="815405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356">
                  <a:extLst>
                    <a:ext uri="{9D8B030D-6E8A-4147-A177-3AD203B41FA5}">
                      <a16:colId xmlns:a16="http://schemas.microsoft.com/office/drawing/2014/main" xmlns="" val="962587068"/>
                    </a:ext>
                  </a:extLst>
                </a:gridCol>
                <a:gridCol w="6543700">
                  <a:extLst>
                    <a:ext uri="{9D8B030D-6E8A-4147-A177-3AD203B41FA5}">
                      <a16:colId xmlns:a16="http://schemas.microsoft.com/office/drawing/2014/main" xmlns="" val="22249045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起こっていること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9323668"/>
                  </a:ext>
                </a:extLst>
              </a:tr>
            </a:tbl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9B43A578-E25A-FABC-80AE-BD3CC2519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24" y="2936563"/>
            <a:ext cx="8154057" cy="7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176213" marR="0" lvl="0" indent="-176213" algn="l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演習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2】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設定例を参考に、地域で起こっている「認知症の当事者にとって不利益なこと」をいくつか挙げてみよう。その上で、解決したいテーマを１つ選んでみよう。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xmlns="" id="{AB3E4A6F-EE4F-0EF0-ADF1-D5A1B34E1D34}"/>
              </a:ext>
            </a:extLst>
          </p:cNvPr>
          <p:cNvSpPr/>
          <p:nvPr/>
        </p:nvSpPr>
        <p:spPr>
          <a:xfrm>
            <a:off x="4086795" y="5714557"/>
            <a:ext cx="936104" cy="3067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graphicFrame>
        <p:nvGraphicFramePr>
          <p:cNvPr id="20" name="表 21">
            <a:extLst>
              <a:ext uri="{FF2B5EF4-FFF2-40B4-BE49-F238E27FC236}">
                <a16:creationId xmlns:a16="http://schemas.microsoft.com/office/drawing/2014/main" xmlns="" id="{5868AF72-D3A5-8CFE-015D-46371CFDE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924084"/>
              </p:ext>
            </p:extLst>
          </p:nvPr>
        </p:nvGraphicFramePr>
        <p:xfrm>
          <a:off x="483320" y="6165304"/>
          <a:ext cx="8117732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182">
                  <a:extLst>
                    <a:ext uri="{9D8B030D-6E8A-4147-A177-3AD203B41FA5}">
                      <a16:colId xmlns:a16="http://schemas.microsoft.com/office/drawing/2014/main" xmlns="" val="962587068"/>
                    </a:ext>
                  </a:extLst>
                </a:gridCol>
                <a:gridCol w="6514550">
                  <a:extLst>
                    <a:ext uri="{9D8B030D-6E8A-4147-A177-3AD203B41FA5}">
                      <a16:colId xmlns:a16="http://schemas.microsoft.com/office/drawing/2014/main" xmlns="" val="22249045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解決したいテーマ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1500" b="1" dirty="0">
                          <a:solidFill>
                            <a:srgbClr val="7030A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endParaRPr kumimoji="0" lang="en-US" altLang="ja-JP" sz="1500" b="1" dirty="0">
                        <a:solidFill>
                          <a:srgbClr val="7030A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9323668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xmlns="" id="{D6D396B2-F3E4-8D05-B1D5-27E37870C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77520"/>
              </p:ext>
            </p:extLst>
          </p:nvPr>
        </p:nvGraphicFramePr>
        <p:xfrm>
          <a:off x="457270" y="4455956"/>
          <a:ext cx="815405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356">
                  <a:extLst>
                    <a:ext uri="{9D8B030D-6E8A-4147-A177-3AD203B41FA5}">
                      <a16:colId xmlns:a16="http://schemas.microsoft.com/office/drawing/2014/main" xmlns="" val="962587068"/>
                    </a:ext>
                  </a:extLst>
                </a:gridCol>
                <a:gridCol w="6543700">
                  <a:extLst>
                    <a:ext uri="{9D8B030D-6E8A-4147-A177-3AD203B41FA5}">
                      <a16:colId xmlns:a16="http://schemas.microsoft.com/office/drawing/2014/main" xmlns="" val="22249045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起こっていること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9323668"/>
                  </a:ext>
                </a:extLst>
              </a:tr>
            </a:tbl>
          </a:graphicData>
        </a:graphic>
      </p:graphicFrame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xmlns="" id="{1F3F703E-EC36-A7EE-BFDD-877D64B9B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53794"/>
              </p:ext>
            </p:extLst>
          </p:nvPr>
        </p:nvGraphicFramePr>
        <p:xfrm>
          <a:off x="467544" y="5068024"/>
          <a:ext cx="815405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356">
                  <a:extLst>
                    <a:ext uri="{9D8B030D-6E8A-4147-A177-3AD203B41FA5}">
                      <a16:colId xmlns:a16="http://schemas.microsoft.com/office/drawing/2014/main" xmlns="" val="962587068"/>
                    </a:ext>
                  </a:extLst>
                </a:gridCol>
                <a:gridCol w="6543700">
                  <a:extLst>
                    <a:ext uri="{9D8B030D-6E8A-4147-A177-3AD203B41FA5}">
                      <a16:colId xmlns:a16="http://schemas.microsoft.com/office/drawing/2014/main" xmlns="" val="22249045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起こっていること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932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46755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6E4063EE4399C4D8EE39D73738A7EDA" ma:contentTypeVersion="15" ma:contentTypeDescription="新しいドキュメントを作成します。" ma:contentTypeScope="" ma:versionID="477fca6a532cc565396481c44250df0e">
  <xsd:schema xmlns:xsd="http://www.w3.org/2001/XMLSchema" xmlns:xs="http://www.w3.org/2001/XMLSchema" xmlns:p="http://schemas.microsoft.com/office/2006/metadata/properties" xmlns:ns2="f29528da-bb0e-4d43-b4eb-2ebb5ff6face" xmlns:ns3="4153d53b-73cb-4c59-a275-44a3ee7fc5cc" targetNamespace="http://schemas.microsoft.com/office/2006/metadata/properties" ma:root="true" ma:fieldsID="b84b061b830ffcb4403067fe1fa54e8a" ns2:_="" ns3:_="">
    <xsd:import namespace="f29528da-bb0e-4d43-b4eb-2ebb5ff6face"/>
    <xsd:import namespace="4153d53b-73cb-4c59-a275-44a3ee7fc5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528da-bb0e-4d43-b4eb-2ebb5ff6fa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6206a2f-8551-46fa-b8c4-d379099fa50c}" ma:internalName="TaxCatchAll" ma:showField="CatchAllData" ma:web="f29528da-bb0e-4d43-b4eb-2ebb5ff6fa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3d53b-73cb-4c59-a275-44a3ee7fc5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a505cda0-ed64-468c-a1ca-9a2edd742a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2FC901-F52D-4FA5-9A3D-3B4755FB39B3}"/>
</file>

<file path=customXml/itemProps2.xml><?xml version="1.0" encoding="utf-8"?>
<ds:datastoreItem xmlns:ds="http://schemas.openxmlformats.org/officeDocument/2006/customXml" ds:itemID="{E09DDB0F-AC97-4336-B38D-91D888EBE312}"/>
</file>

<file path=docProps/app.xml><?xml version="1.0" encoding="utf-8"?>
<Properties xmlns="http://schemas.openxmlformats.org/officeDocument/2006/extended-properties" xmlns:vt="http://schemas.openxmlformats.org/officeDocument/2006/docPropsVTypes">
  <TotalTime>5349</TotalTime>
  <Words>159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Yu Gothic UI</vt:lpstr>
      <vt:lpstr>Arial</vt:lpstr>
      <vt:lpstr>Calibri</vt:lpstr>
      <vt:lpstr>Times New Roman</vt:lpstr>
      <vt:lpstr>2_Office ​​テーマ</vt:lpstr>
      <vt:lpstr>1_標準デザイン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jmari</dc:creator>
  <cp:lastModifiedBy>東京法規出版</cp:lastModifiedBy>
  <cp:revision>996</cp:revision>
  <cp:lastPrinted>2024-02-08T04:45:52Z</cp:lastPrinted>
  <dcterms:created xsi:type="dcterms:W3CDTF">2011-05-16T01:54:08Z</dcterms:created>
  <dcterms:modified xsi:type="dcterms:W3CDTF">2024-03-04T01:47:30Z</dcterms:modified>
</cp:coreProperties>
</file>